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01" r:id="rId2"/>
    <p:sldId id="409" r:id="rId3"/>
    <p:sldId id="410" r:id="rId4"/>
    <p:sldId id="411" r:id="rId5"/>
    <p:sldId id="414" r:id="rId6"/>
    <p:sldId id="364" r:id="rId7"/>
    <p:sldId id="394" r:id="rId8"/>
    <p:sldId id="397" r:id="rId9"/>
    <p:sldId id="417" r:id="rId10"/>
    <p:sldId id="416" r:id="rId11"/>
    <p:sldId id="408" r:id="rId12"/>
    <p:sldId id="41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2B1"/>
    <a:srgbClr val="FFB8B0"/>
    <a:srgbClr val="197035"/>
    <a:srgbClr val="548235"/>
    <a:srgbClr val="007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8308" autoAdjust="0"/>
    <p:restoredTop sz="94331" autoAdjust="0"/>
  </p:normalViewPr>
  <p:slideViewPr>
    <p:cSldViewPr snapToGrid="0">
      <p:cViewPr>
        <p:scale>
          <a:sx n="76" d="100"/>
          <a:sy n="76" d="100"/>
        </p:scale>
        <p:origin x="-680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Relationship Id="rId3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3.xlsx"/><Relationship Id="rId3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cat>
            <c:strRef>
              <c:f>Sheet1!$A$2:$A$5</c:f>
              <c:strCache>
                <c:ptCount val="4"/>
                <c:pt idx="0">
                  <c:v>Plant Food</c:v>
                </c:pt>
                <c:pt idx="1">
                  <c:v>Plant Food</c:v>
                </c:pt>
                <c:pt idx="2">
                  <c:v>Animal Food</c:v>
                </c:pt>
                <c:pt idx="3">
                  <c:v>Processed Food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0.055</c:v>
                </c:pt>
                <c:pt idx="1">
                  <c:v>0.055</c:v>
                </c:pt>
                <c:pt idx="2" formatCode="0%">
                  <c:v>0.33</c:v>
                </c:pt>
                <c:pt idx="3" formatCode="0%">
                  <c:v>0.56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n>
            <a:solidFill>
              <a:srgbClr val="000000"/>
            </a:solidFill>
          </a:ln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cat>
            <c:strRef>
              <c:f>Sheet1!$A$2:$A$5</c:f>
              <c:strCache>
                <c:ptCount val="4"/>
                <c:pt idx="0">
                  <c:v>Plant Food</c:v>
                </c:pt>
                <c:pt idx="1">
                  <c:v>Plant Food</c:v>
                </c:pt>
                <c:pt idx="2">
                  <c:v>Animal Food</c:v>
                </c:pt>
                <c:pt idx="3">
                  <c:v>Processed Food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0.055</c:v>
                </c:pt>
                <c:pt idx="1">
                  <c:v>0.055</c:v>
                </c:pt>
                <c:pt idx="2" formatCode="0%">
                  <c:v>0.33</c:v>
                </c:pt>
                <c:pt idx="3" formatCode="0%">
                  <c:v>0.57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n>
            <a:solidFill>
              <a:srgbClr val="000000"/>
            </a:solidFill>
          </a:ln>
        </a:defRPr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cat>
            <c:strRef>
              <c:f>Sheet1!$A$2:$A$5</c:f>
              <c:strCache>
                <c:ptCount val="4"/>
                <c:pt idx="0">
                  <c:v>Plant Food</c:v>
                </c:pt>
                <c:pt idx="1">
                  <c:v>Plant Food</c:v>
                </c:pt>
                <c:pt idx="2">
                  <c:v>Animal Food</c:v>
                </c:pt>
                <c:pt idx="3">
                  <c:v>Processed Food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0.055</c:v>
                </c:pt>
                <c:pt idx="1">
                  <c:v>0.055</c:v>
                </c:pt>
                <c:pt idx="2" formatCode="0%">
                  <c:v>0.33</c:v>
                </c:pt>
                <c:pt idx="3" formatCode="0%">
                  <c:v>0.56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n>
            <a:solidFill>
              <a:srgbClr val="000000"/>
            </a:solidFill>
          </a:ln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0.23755</cdr:x>
      <cdr:y>0.38395</cdr:y>
    </cdr:from>
    <cdr:to>
      <cdr:x>0.50069</cdr:x>
      <cdr:y>0.73925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72171" y="2239348"/>
          <a:ext cx="2406096" cy="2072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 smtClean="0"/>
            <a:t>56% Processed Food</a:t>
          </a:r>
          <a:endParaRPr lang="en-US" sz="4000" dirty="0"/>
        </a:p>
      </cdr:txBody>
    </cdr:sp>
  </cdr:relSizeAnchor>
  <cdr:relSizeAnchor xmlns:cdr="http://schemas.openxmlformats.org/drawingml/2006/chartDrawing">
    <cdr:from>
      <cdr:x>0.58299</cdr:x>
      <cdr:y>0.35255</cdr:y>
    </cdr:from>
    <cdr:to>
      <cdr:x>0.84612</cdr:x>
      <cdr:y>0.70785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30845" y="2056187"/>
          <a:ext cx="2406096" cy="2072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dirty="0" smtClean="0"/>
            <a:t>33</a:t>
          </a:r>
          <a:r>
            <a:rPr lang="en-US" sz="4000" dirty="0" smtClean="0"/>
            <a:t>% Animal </a:t>
          </a:r>
          <a:r>
            <a:rPr lang="en-US" sz="4000" dirty="0" smtClean="0"/>
            <a:t>Food</a:t>
          </a:r>
          <a:endParaRPr lang="en-US" sz="4000" dirty="0"/>
        </a:p>
      </cdr:txBody>
    </cdr:sp>
  </cdr:relSizeAnchor>
  <cdr:relSizeAnchor xmlns:cdr="http://schemas.openxmlformats.org/drawingml/2006/chartDrawing">
    <cdr:from>
      <cdr:x>0.52459</cdr:x>
      <cdr:y>1.71458E-7</cdr:y>
    </cdr:from>
    <cdr:to>
      <cdr:x>0.98127</cdr:x>
      <cdr:y>0.16023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796829" y="1"/>
          <a:ext cx="4175903" cy="934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dirty="0" smtClean="0"/>
            <a:t>	    Plant </a:t>
          </a:r>
          <a:r>
            <a:rPr lang="en-US" sz="4000" dirty="0"/>
            <a:t>Food</a:t>
          </a:r>
        </a:p>
        <a:p xmlns:a="http://schemas.openxmlformats.org/drawingml/2006/main">
          <a:endParaRPr lang="en-US" sz="1000" dirty="0" smtClean="0"/>
        </a:p>
        <a:p xmlns:a="http://schemas.openxmlformats.org/drawingml/2006/main">
          <a:r>
            <a:rPr lang="en-US" sz="4000" dirty="0" smtClean="0"/>
            <a:t>11</a:t>
          </a:r>
          <a:r>
            <a:rPr lang="en-US" sz="4000" dirty="0" smtClean="0"/>
            <a:t>%</a:t>
          </a:r>
          <a:endParaRPr lang="en-US" sz="4000" dirty="0"/>
        </a:p>
      </cdr:txBody>
    </cdr:sp>
  </cdr:relSizeAnchor>
  <cdr:relSizeAnchor xmlns:cdr="http://schemas.openxmlformats.org/drawingml/2006/chartDrawing">
    <cdr:from>
      <cdr:x>0.62677</cdr:x>
      <cdr:y>0.0745</cdr:y>
    </cdr:from>
    <cdr:to>
      <cdr:x>0.68159</cdr:x>
      <cdr:y>0.13467</cdr:y>
    </cdr:to>
    <cdr:cxnSp macro="">
      <cdr:nvCxnSpPr>
        <cdr:cNvPr id="13" name="Straight Arrow Connector 12"/>
        <cdr:cNvCxnSpPr/>
      </cdr:nvCxnSpPr>
      <cdr:spPr>
        <a:xfrm xmlns:a="http://schemas.openxmlformats.org/drawingml/2006/main" flipH="1">
          <a:off x="5731187" y="434501"/>
          <a:ext cx="501270" cy="35094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0.01024</cdr:y>
    </cdr:from>
    <cdr:to>
      <cdr:x>0.20283</cdr:x>
      <cdr:y>0.58016</cdr:y>
    </cdr:to>
    <cdr:sp macro="" textlink="">
      <cdr:nvSpPr>
        <cdr:cNvPr id="15" name="Rectangle 1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59703"/>
          <a:ext cx="1854698" cy="332398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xtLst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spcBef>
              <a:spcPct val="0"/>
            </a:spcBef>
            <a:buFontTx/>
            <a:buNone/>
          </a:pPr>
          <a:r>
            <a:rPr lang="en-US" altLang="en-US" sz="4200" b="1" dirty="0" smtClean="0"/>
            <a:t>How Most People Eat Now</a:t>
          </a:r>
          <a:endParaRPr lang="en-US" altLang="en-US" sz="42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0.28708</cdr:x>
      <cdr:y>0.40845</cdr:y>
    </cdr:from>
    <cdr:to>
      <cdr:x>0.51165</cdr:x>
      <cdr:y>0.72535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32035" y="969270"/>
          <a:ext cx="885577" cy="752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500" dirty="0" smtClean="0"/>
            <a:t>56%</a:t>
          </a:r>
          <a:endParaRPr lang="en-US" sz="2500" dirty="0"/>
        </a:p>
      </cdr:txBody>
    </cdr:sp>
  </cdr:relSizeAnchor>
  <cdr:relSizeAnchor xmlns:cdr="http://schemas.openxmlformats.org/drawingml/2006/chartDrawing">
    <cdr:from>
      <cdr:x>0.5542</cdr:x>
      <cdr:y>0.41577</cdr:y>
    </cdr:from>
    <cdr:to>
      <cdr:x>0.77877</cdr:x>
      <cdr:y>0.73268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85375" y="986648"/>
          <a:ext cx="885577" cy="752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500" dirty="0" smtClean="0"/>
            <a:t>33</a:t>
          </a:r>
          <a:r>
            <a:rPr lang="en-US" sz="2500" dirty="0" smtClean="0"/>
            <a:t>%</a:t>
          </a:r>
          <a:endParaRPr lang="en-US" sz="25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0.30551</cdr:x>
      <cdr:y>0.49438</cdr:y>
    </cdr:from>
    <cdr:to>
      <cdr:x>0.4517</cdr:x>
      <cdr:y>0.6663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7379" y="1346682"/>
          <a:ext cx="754775" cy="4683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500" dirty="0" smtClean="0"/>
            <a:t>56</a:t>
          </a:r>
          <a:r>
            <a:rPr lang="en-US" sz="2500" dirty="0" smtClean="0"/>
            <a:t>%</a:t>
          </a:r>
          <a:endParaRPr lang="en-US" sz="2500" dirty="0"/>
        </a:p>
      </cdr:txBody>
    </cdr:sp>
  </cdr:relSizeAnchor>
  <cdr:relSizeAnchor xmlns:cdr="http://schemas.openxmlformats.org/drawingml/2006/chartDrawing">
    <cdr:from>
      <cdr:x>0.57282</cdr:x>
      <cdr:y>0.45284</cdr:y>
    </cdr:from>
    <cdr:to>
      <cdr:x>0.76052</cdr:x>
      <cdr:y>0.61891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57515" y="1233519"/>
          <a:ext cx="969099" cy="452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500" dirty="0" smtClean="0"/>
            <a:t>33</a:t>
          </a:r>
          <a:r>
            <a:rPr lang="en-US" sz="2500" dirty="0" smtClean="0"/>
            <a:t>%</a:t>
          </a:r>
          <a:endParaRPr lang="en-US" sz="2500" dirty="0"/>
        </a:p>
      </cdr:txBody>
    </cdr:sp>
  </cdr:relSizeAnchor>
  <cdr:relSizeAnchor xmlns:cdr="http://schemas.openxmlformats.org/drawingml/2006/chartDrawing">
    <cdr:from>
      <cdr:x>0.4987</cdr:x>
      <cdr:y>0.09816</cdr:y>
    </cdr:from>
    <cdr:to>
      <cdr:x>0.69579</cdr:x>
      <cdr:y>0.25839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74829" y="267385"/>
          <a:ext cx="1017605" cy="436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500" dirty="0" smtClean="0"/>
            <a:t>11</a:t>
          </a:r>
          <a:r>
            <a:rPr lang="en-US" sz="2500" dirty="0" smtClean="0"/>
            <a:t>%</a:t>
          </a:r>
          <a:endParaRPr lang="en-US" sz="25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85DDA-04FA-4930-BA74-35B51AB5999C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1FF8F-E024-4A69-8289-D8EC8C04D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2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45711" rIns="91421" bIns="45711" anchor="t" anchorCtr="0">
            <a:noAutofit/>
          </a:bodyPr>
          <a:lstStyle/>
          <a:p>
            <a:endParaRPr/>
          </a:p>
        </p:txBody>
      </p:sp>
      <p:sp>
        <p:nvSpPr>
          <p:cNvPr id="86" name="Google Shape;8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45711" rIns="91421" bIns="45711" anchor="b" anchorCtr="0">
            <a:noAutofit/>
          </a:bodyPr>
          <a:lstStyle/>
          <a:p>
            <a:fld id="{00000000-1234-1234-1234-123412341234}" type="slidenum">
              <a:rPr lang="en-US"/>
              <a:p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413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701D962-BF82-46DB-923F-2C97BAFF4C74}" type="slidenum">
              <a:rPr lang="en-US" altLang="en-US"/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Vegans only eat foods that come from plants. The formal definition of a vegan, by the main who coined it, Donald Watson, is: </a:t>
            </a:r>
            <a:r>
              <a:rPr lang="en-US" altLang="en-US" i="1" smtClean="0">
                <a:latin typeface="Arial" panose="020B0604020202020204" pitchFamily="34" charset="0"/>
                <a:cs typeface="Arial" panose="020B0604020202020204" pitchFamily="34" charset="0"/>
              </a:rPr>
              <a:t>The word "veganism“ denotes a philosophy and way of living which seeks to exclude — as far as is possible and practical — all forms of exploitation of, and cruelty to, animals for food, clothing or any other purpose; and by extension, promotes the development and use of animal-free alternatives for the benefit of humans, animals and the environment. In dietary terms it denotes the practice of dispensing with all products derived wholly or partly from animals.</a:t>
            </a: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5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6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41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6812281"/>
            <a:ext cx="9144000" cy="45719"/>
          </a:xfrm>
          <a:prstGeom prst="rect">
            <a:avLst/>
          </a:prstGeom>
          <a:solidFill>
            <a:srgbClr val="00A04D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564" y="5856270"/>
            <a:ext cx="3391757" cy="81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/>
        </p:nvSpPr>
        <p:spPr>
          <a:xfrm>
            <a:off x="6606283" y="6503542"/>
            <a:ext cx="24349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701D47"/>
                </a:solidFill>
                <a:latin typeface="Calibri"/>
                <a:ea typeface="Calibri"/>
                <a:cs typeface="Calibri"/>
                <a:sym typeface="Calibri"/>
              </a:rPr>
              <a:t>www.healthyschoolfood.org</a:t>
            </a:r>
            <a:endParaRPr/>
          </a:p>
        </p:txBody>
      </p:sp>
      <p:cxnSp>
        <p:nvCxnSpPr>
          <p:cNvPr id="19" name="Google Shape;19;p2"/>
          <p:cNvCxnSpPr/>
          <p:nvPr/>
        </p:nvCxnSpPr>
        <p:spPr>
          <a:xfrm>
            <a:off x="0" y="5773816"/>
            <a:ext cx="9144000" cy="9524"/>
          </a:xfrm>
          <a:prstGeom prst="straightConnector1">
            <a:avLst/>
          </a:prstGeom>
          <a:noFill/>
          <a:ln w="9525" cap="flat" cmpd="sng">
            <a:solidFill>
              <a:srgbClr val="701D47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7282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9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6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2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6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5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9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9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BF51-8A6D-4EE7-B8B2-A0A594D7767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83580-A2EB-4FFC-B7BB-F3E4444B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4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30309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0" y="4328291"/>
            <a:ext cx="9144000" cy="1503856"/>
          </a:xfrm>
          <a:prstGeom prst="rect">
            <a:avLst/>
          </a:prstGeom>
          <a:solidFill>
            <a:srgbClr val="701D47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Healthy Eating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Gail Mayer, MS, RD, CDN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694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8903"/>
            <a:ext cx="9144000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200" b="1" dirty="0" smtClean="0"/>
              <a:t>What about Low Carb Diets?</a:t>
            </a:r>
            <a:endParaRPr lang="en-US" altLang="en-US" sz="4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315" y="972598"/>
            <a:ext cx="1402813" cy="2102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987" y="3407275"/>
            <a:ext cx="1405028" cy="2107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758" y="3414484"/>
            <a:ext cx="1255777" cy="2100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1325" y="969269"/>
            <a:ext cx="1732239" cy="2105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176" y="989232"/>
            <a:ext cx="1619889" cy="2085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90" y="950348"/>
            <a:ext cx="1329985" cy="2124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7751" y="3409154"/>
            <a:ext cx="1370948" cy="2105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6452" y="947765"/>
            <a:ext cx="1434112" cy="2125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3672" y="3258748"/>
            <a:ext cx="42106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- Fad diets make money    </a:t>
            </a:r>
          </a:p>
          <a:p>
            <a:r>
              <a:rPr lang="en-US" sz="3000" dirty="0" smtClean="0"/>
              <a:t>   by confusing and</a:t>
            </a:r>
          </a:p>
          <a:p>
            <a:r>
              <a:rPr lang="en-US" sz="3000" dirty="0"/>
              <a:t> </a:t>
            </a:r>
            <a:r>
              <a:rPr lang="en-US" sz="3000" dirty="0" smtClean="0"/>
              <a:t>  misleading people</a:t>
            </a:r>
          </a:p>
          <a:p>
            <a:r>
              <a:rPr lang="en-US" sz="3000" dirty="0" smtClean="0"/>
              <a:t>- Not based on research</a:t>
            </a:r>
          </a:p>
          <a:p>
            <a:r>
              <a:rPr lang="en-US" sz="3000" dirty="0" smtClean="0"/>
              <a:t>- Long-term health risks</a:t>
            </a:r>
          </a:p>
        </p:txBody>
      </p:sp>
    </p:spTree>
    <p:extLst>
      <p:ext uri="{BB962C8B-B14F-4D97-AF65-F5344CB8AC3E}">
        <p14:creationId xmlns:p14="http://schemas.microsoft.com/office/powerpoint/2010/main" val="1832997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8903"/>
            <a:ext cx="9144000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200" b="1" dirty="0" smtClean="0"/>
              <a:t>Avoid Foods That Cause </a:t>
            </a:r>
            <a:r>
              <a:rPr lang="en-US" altLang="en-US" sz="4200" b="1" dirty="0" smtClean="0"/>
              <a:t>Disease</a:t>
            </a:r>
            <a:endParaRPr lang="en-US" altLang="en-US" sz="42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189" y="923690"/>
            <a:ext cx="2236012" cy="1833716"/>
          </a:xfrm>
          <a:prstGeom prst="rect">
            <a:avLst/>
          </a:prstGeom>
        </p:spPr>
      </p:pic>
      <p:pic>
        <p:nvPicPr>
          <p:cNvPr id="20" name="Picture 19" descr="Lay's Wavy - Roasted Garlic &amp; Sea S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75" y="4559478"/>
            <a:ext cx="142398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946" y="2774116"/>
            <a:ext cx="2471054" cy="1303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42" y="960445"/>
            <a:ext cx="3060822" cy="2292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087" y="1045334"/>
            <a:ext cx="2987694" cy="18791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048" y="3377842"/>
            <a:ext cx="3412413" cy="17062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72" y="3520639"/>
            <a:ext cx="1731434" cy="8076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3350" y="3264624"/>
            <a:ext cx="1426705" cy="8016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36327">
            <a:off x="4021102" y="5449159"/>
            <a:ext cx="1593122" cy="9438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7186" y="4345532"/>
            <a:ext cx="3543300" cy="2298700"/>
          </a:xfrm>
          <a:prstGeom prst="rect">
            <a:avLst/>
          </a:prstGeom>
        </p:spPr>
      </p:pic>
      <p:pic>
        <p:nvPicPr>
          <p:cNvPr id="21" name="Picture 20" descr="http://www2.worldpub.net/images/saveurmag/7-gallery-donuts-bloedow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34" y="5192086"/>
            <a:ext cx="2250435" cy="149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48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16" y="1473905"/>
            <a:ext cx="2366395" cy="3155193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64477" y="-117336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/>
              <a:t>More Info</a:t>
            </a:r>
            <a:endParaRPr lang="en-US" alt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23568" y="3058210"/>
            <a:ext cx="642043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 smtClean="0"/>
              <a:t>nutritionfacts.org</a:t>
            </a:r>
            <a:r>
              <a:rPr lang="en-US" sz="2900" dirty="0"/>
              <a:t>/video/how-not-to-die/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725" y="4681227"/>
            <a:ext cx="22891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Netflix</a:t>
            </a:r>
            <a:endParaRPr lang="en-US" sz="3500" dirty="0"/>
          </a:p>
        </p:txBody>
      </p:sp>
      <p:pic>
        <p:nvPicPr>
          <p:cNvPr id="7" name="Picture 6" descr="Screen Shot 2018-11-26 at 11.01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93" y="630111"/>
            <a:ext cx="4294213" cy="2405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51" y="835577"/>
            <a:ext cx="1330162" cy="20220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215" y="3592980"/>
            <a:ext cx="1737165" cy="21056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3081" y="4244732"/>
            <a:ext cx="398091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900" dirty="0" err="1" smtClean="0"/>
              <a:t>DrMauricioGonzalez.com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88501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534844035"/>
              </p:ext>
            </p:extLst>
          </p:nvPr>
        </p:nvGraphicFramePr>
        <p:xfrm>
          <a:off x="0" y="-1"/>
          <a:ext cx="9144000" cy="583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1596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82" y="2723982"/>
            <a:ext cx="4751468" cy="2862381"/>
          </a:xfrm>
          <a:prstGeom prst="rect">
            <a:avLst/>
          </a:prstGeom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790348157"/>
              </p:ext>
            </p:extLst>
          </p:nvPr>
        </p:nvGraphicFramePr>
        <p:xfrm>
          <a:off x="5200676" y="100269"/>
          <a:ext cx="3943324" cy="237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7217" y="0"/>
            <a:ext cx="6724128" cy="499675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89</a:t>
            </a:r>
            <a:r>
              <a:rPr lang="en-US" sz="4000" dirty="0" smtClean="0"/>
              <a:t>% of our Diet from </a:t>
            </a:r>
          </a:p>
          <a:p>
            <a:r>
              <a:rPr lang="en-US" sz="4000" dirty="0" smtClean="0"/>
              <a:t>Processed Food &amp; Animal </a:t>
            </a:r>
          </a:p>
          <a:p>
            <a:r>
              <a:rPr lang="en-US" sz="4000" dirty="0" smtClean="0"/>
              <a:t>Food</a:t>
            </a:r>
          </a:p>
          <a:p>
            <a:endParaRPr lang="en-US" sz="2000" dirty="0" smtClean="0"/>
          </a:p>
          <a:p>
            <a:r>
              <a:rPr lang="en-US" sz="4000" dirty="0" smtClean="0"/>
              <a:t>Excess </a:t>
            </a:r>
            <a:r>
              <a:rPr lang="en-US" sz="4000" dirty="0"/>
              <a:t>Weight</a:t>
            </a:r>
          </a:p>
          <a:p>
            <a:endParaRPr lang="en-US" sz="3000" dirty="0" smtClean="0"/>
          </a:p>
          <a:p>
            <a:r>
              <a:rPr lang="en-US" sz="4000" dirty="0" smtClean="0"/>
              <a:t>Health Problems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Diabetes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Heart Attack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Stroke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Cancer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828902" y="584904"/>
            <a:ext cx="1704317" cy="16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458764" y="1738001"/>
            <a:ext cx="2907365" cy="8188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893198" y="2088943"/>
            <a:ext cx="2857238" cy="16377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15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836" y="1896331"/>
            <a:ext cx="5842000" cy="3721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217" y="1019404"/>
            <a:ext cx="89267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Food companies make their food addictive on purpose!</a:t>
            </a:r>
            <a:endParaRPr lang="en-US" sz="3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8903"/>
            <a:ext cx="9144000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200" b="1" dirty="0" smtClean="0"/>
              <a:t>It’s Not Your Fault!</a:t>
            </a:r>
            <a:endParaRPr lang="en-US" altLang="en-US" sz="4200" b="1" dirty="0"/>
          </a:p>
        </p:txBody>
      </p:sp>
    </p:spTree>
    <p:extLst>
      <p:ext uri="{BB962C8B-B14F-4D97-AF65-F5344CB8AC3E}">
        <p14:creationId xmlns:p14="http://schemas.microsoft.com/office/powerpoint/2010/main" val="1711731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30885072"/>
              </p:ext>
            </p:extLst>
          </p:nvPr>
        </p:nvGraphicFramePr>
        <p:xfrm>
          <a:off x="0" y="-1"/>
          <a:ext cx="5163081" cy="2723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348" y="150404"/>
            <a:ext cx="32206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Eat More </a:t>
            </a:r>
            <a:r>
              <a:rPr lang="en-US" sz="4000" b="1" dirty="0" smtClean="0">
                <a:solidFill>
                  <a:srgbClr val="008000"/>
                </a:solidFill>
              </a:rPr>
              <a:t>Whole Plant Foods</a:t>
            </a:r>
            <a:endParaRPr lang="en-US" sz="40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286" y="3177189"/>
            <a:ext cx="4171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Eat Less Processed </a:t>
            </a:r>
          </a:p>
          <a:p>
            <a:r>
              <a:rPr lang="en-US" sz="4000" dirty="0" smtClean="0"/>
              <a:t>and Animal Foods</a:t>
            </a:r>
          </a:p>
          <a:p>
            <a:endParaRPr lang="en-US" sz="4000" dirty="0"/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 flipV="1">
            <a:off x="3191420" y="350944"/>
            <a:ext cx="2142928" cy="7689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188879" y="2406464"/>
            <a:ext cx="334180" cy="902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024329" y="2406463"/>
            <a:ext cx="183799" cy="969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10160" y="2289483"/>
            <a:ext cx="548055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8000"/>
                </a:solidFill>
              </a:rPr>
              <a:t>Research Shows Plant Foods Help You: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b="1" dirty="0" smtClean="0">
                <a:solidFill>
                  <a:srgbClr val="008000"/>
                </a:solidFill>
              </a:rPr>
              <a:t>Lose Weight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b="1" dirty="0" smtClean="0">
                <a:solidFill>
                  <a:srgbClr val="008000"/>
                </a:solidFill>
              </a:rPr>
              <a:t>Reverse Diabetes, Pre-diabetes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b="1" dirty="0" smtClean="0">
                <a:solidFill>
                  <a:srgbClr val="008000"/>
                </a:solidFill>
              </a:rPr>
              <a:t>Lower Blood Pressure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b="1" dirty="0" smtClean="0">
                <a:solidFill>
                  <a:srgbClr val="008000"/>
                </a:solidFill>
              </a:rPr>
              <a:t>Lower Cholesterol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b="1" dirty="0" smtClean="0">
                <a:solidFill>
                  <a:srgbClr val="008000"/>
                </a:solidFill>
              </a:rPr>
              <a:t>Reverse Heart Disease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b="1" dirty="0" smtClean="0">
                <a:solidFill>
                  <a:srgbClr val="008000"/>
                </a:solidFill>
              </a:rPr>
              <a:t>Prevent Heart Attack, Stroke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b="1" dirty="0" smtClean="0">
                <a:solidFill>
                  <a:srgbClr val="008000"/>
                </a:solidFill>
              </a:rPr>
              <a:t>More Energy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b="1" dirty="0" smtClean="0">
                <a:solidFill>
                  <a:srgbClr val="008000"/>
                </a:solidFill>
              </a:rPr>
              <a:t>Better Mood</a:t>
            </a:r>
            <a:endParaRPr lang="en-US" sz="25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77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31059" y="79467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/>
              <a:t>Eat Whole Plant Foods</a:t>
            </a:r>
            <a:endParaRPr lang="en-US" altLang="en-US" sz="4400" b="1" dirty="0"/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0" y="1151666"/>
            <a:ext cx="25908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06" y="1041238"/>
            <a:ext cx="1357312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991" y="1033001"/>
            <a:ext cx="2109009" cy="165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6" descr="Photo - Many whole grains are available as flours and pastas. Clockwise from top: barley, rye berries, oats, red quinoa, amaranth whole grain, wild rice, millet and red winter wheat berries. Pearl barley is not a whole grain. Photo by MCCLATCH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58" y="1069810"/>
            <a:ext cx="2296833" cy="167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Box 2"/>
          <p:cNvSpPr txBox="1">
            <a:spLocks noChangeArrowheads="1"/>
          </p:cNvSpPr>
          <p:nvPr/>
        </p:nvSpPr>
        <p:spPr bwMode="auto">
          <a:xfrm>
            <a:off x="194354" y="2777376"/>
            <a:ext cx="2594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Vegetables &amp; Fruits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424403" y="2834237"/>
            <a:ext cx="1357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Legumes</a:t>
            </a:r>
          </a:p>
        </p:txBody>
      </p:sp>
      <p:sp>
        <p:nvSpPr>
          <p:cNvPr id="5134" name="TextBox 15"/>
          <p:cNvSpPr txBox="1">
            <a:spLocks noChangeArrowheads="1"/>
          </p:cNvSpPr>
          <p:nvPr/>
        </p:nvSpPr>
        <p:spPr bwMode="auto">
          <a:xfrm>
            <a:off x="7100165" y="2788974"/>
            <a:ext cx="1868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Nuts &amp; Seeds</a:t>
            </a:r>
          </a:p>
        </p:txBody>
      </p:sp>
      <p:sp>
        <p:nvSpPr>
          <p:cNvPr id="5135" name="TextBox 16"/>
          <p:cNvSpPr txBox="1">
            <a:spLocks noChangeArrowheads="1"/>
          </p:cNvSpPr>
          <p:nvPr/>
        </p:nvSpPr>
        <p:spPr bwMode="auto">
          <a:xfrm>
            <a:off x="3024203" y="2807379"/>
            <a:ext cx="198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Grains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84" y="3290838"/>
            <a:ext cx="2185971" cy="1639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0125" y="3309243"/>
            <a:ext cx="2185971" cy="1639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3891" y="3276369"/>
            <a:ext cx="1646727" cy="1646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6665" y="3294774"/>
            <a:ext cx="2437335" cy="16248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0" y="5051515"/>
            <a:ext cx="2211121" cy="146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1020" y="5088324"/>
            <a:ext cx="2164244" cy="14428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73238" y="5053767"/>
            <a:ext cx="2081748" cy="13878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8466" y="5053766"/>
            <a:ext cx="2219865" cy="16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9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191"/>
            <a:ext cx="4358392" cy="10703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84" y="-5012674"/>
            <a:ext cx="4934732" cy="121192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25421" y="-109760"/>
            <a:ext cx="9516345" cy="13484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1058" y="8903"/>
            <a:ext cx="8577009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/>
              <a:t>Protein from Plants!?!</a:t>
            </a:r>
            <a:endParaRPr lang="en-US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13418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31058" y="8903"/>
            <a:ext cx="8577009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/>
              <a:t>Plant Milks</a:t>
            </a:r>
            <a:endParaRPr lang="en-US" altLang="en-US" sz="4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898" y="4995065"/>
            <a:ext cx="1630068" cy="1862935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4142" y="4624514"/>
            <a:ext cx="8577009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/>
              <a:t>Nut-Based Cheese</a:t>
            </a:r>
            <a:endParaRPr lang="en-US" altLang="en-US" sz="4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966" y="934900"/>
            <a:ext cx="2829034" cy="23837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61" y="2857868"/>
            <a:ext cx="2228839" cy="2066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596" y="934818"/>
            <a:ext cx="5201605" cy="2452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49" y="736558"/>
            <a:ext cx="6148398" cy="3832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3949" y="2769661"/>
            <a:ext cx="1161523" cy="19970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236" y="5309989"/>
            <a:ext cx="2764305" cy="15480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9248" y="5146727"/>
            <a:ext cx="1711273" cy="17112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4426" y="5455155"/>
            <a:ext cx="1560912" cy="14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5651" y="1534781"/>
            <a:ext cx="516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Macronutrient myths - carbs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915" y="1019336"/>
            <a:ext cx="5283855" cy="5521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31058" y="8903"/>
            <a:ext cx="8577009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/>
              <a:t>Carb Confusion</a:t>
            </a:r>
            <a:endParaRPr lang="en-US" altLang="en-US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-1" y="1005547"/>
            <a:ext cx="2322551" cy="5486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84363" y="1040828"/>
            <a:ext cx="2159638" cy="553295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076110"/>
            <a:ext cx="2322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Healthy Carbs have FIBER!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001071" y="1102233"/>
            <a:ext cx="21429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Unhealthy Carbs Have </a:t>
            </a:r>
          </a:p>
          <a:p>
            <a:pPr algn="ctr"/>
            <a:r>
              <a:rPr lang="en-US" sz="2400" dirty="0" smtClean="0"/>
              <a:t>NO</a:t>
            </a:r>
            <a:r>
              <a:rPr lang="en-US" sz="2400" dirty="0" smtClean="0"/>
              <a:t> Fiber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188566"/>
            <a:ext cx="232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Fruits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816347"/>
            <a:ext cx="232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Vegetables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462699"/>
            <a:ext cx="230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Grains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26692"/>
            <a:ext cx="232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Beans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809256"/>
            <a:ext cx="233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Nuts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509463"/>
            <a:ext cx="232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Seeds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7653" y="3247249"/>
            <a:ext cx="2176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White</a:t>
            </a:r>
            <a:r>
              <a:rPr lang="en-US" sz="2400" dirty="0" smtClean="0"/>
              <a:t> </a:t>
            </a:r>
            <a:r>
              <a:rPr lang="en-US" sz="2400" dirty="0" smtClean="0"/>
              <a:t>Sugar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67653" y="4384807"/>
            <a:ext cx="2176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White</a:t>
            </a:r>
            <a:r>
              <a:rPr lang="en-US" sz="2400" dirty="0" smtClean="0"/>
              <a:t> </a:t>
            </a:r>
            <a:r>
              <a:rPr lang="en-US" sz="2400" dirty="0" smtClean="0"/>
              <a:t>Flour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0" y="8903"/>
            <a:ext cx="9144000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200" b="1" dirty="0" smtClean="0"/>
              <a:t>Carbs are Good!?!</a:t>
            </a:r>
            <a:endParaRPr lang="en-US" altLang="en-US" sz="4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6029517"/>
            <a:ext cx="232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(Unprocessed)</a:t>
            </a:r>
            <a:endParaRPr lang="en-US" sz="24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967653" y="5874130"/>
            <a:ext cx="2176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(Processed)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80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16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19668</TotalTime>
  <Words>341</Words>
  <Application>Microsoft Macintosh PowerPoint</Application>
  <PresentationFormat>On-screen Show (4:3)</PresentationFormat>
  <Paragraphs>76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the basics of how to become a vegan and find out why it's such a great change to make for yourself, the animals, and the world around you. Amie Hamlin will share recipes and samples of a plant-based meal for you to try. Amie became vegan 30 years ago and is full of food for thought!</dc:title>
  <dc:creator>CHSF</dc:creator>
  <cp:lastModifiedBy>Gail</cp:lastModifiedBy>
  <cp:revision>139</cp:revision>
  <dcterms:created xsi:type="dcterms:W3CDTF">2018-01-10T23:45:19Z</dcterms:created>
  <dcterms:modified xsi:type="dcterms:W3CDTF">2018-11-27T04:55:21Z</dcterms:modified>
</cp:coreProperties>
</file>